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8"/>
  </p:notesMasterIdLst>
  <p:sldIdLst>
    <p:sldId id="257" r:id="rId2"/>
    <p:sldId id="256" r:id="rId3"/>
    <p:sldId id="261" r:id="rId4"/>
    <p:sldId id="262" r:id="rId5"/>
    <p:sldId id="263" r:id="rId6"/>
    <p:sldId id="264" r:id="rId7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1"/>
    <p:restoredTop sz="94694"/>
  </p:normalViewPr>
  <p:slideViewPr>
    <p:cSldViewPr snapToGrid="0" snapToObjects="1">
      <p:cViewPr varScale="1">
        <p:scale>
          <a:sx n="114" d="100"/>
          <a:sy n="114" d="100"/>
        </p:scale>
        <p:origin x="47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CC2398-CB8D-F046-B482-83873D361D60}" type="datetimeFigureOut">
              <a:rPr lang="pl-PL" smtClean="0"/>
              <a:t>18.05.2020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926D81-2411-6646-A82B-701FEBFB3EC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424050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CC7696A-C67F-354E-8C07-C4E841C728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4EDC5C82-3834-1945-998B-81CA5E94EA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355205D4-6407-A144-96F5-2DE600FB2E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18760-6659-244A-8109-2AA20F641F69}" type="datetime1">
              <a:rPr lang="pl-PL" smtClean="0"/>
              <a:t>18.05.2020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4397BBFF-9063-3743-A5A3-BDE30600B1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Zadanie 3 - podpowiedź</a:t>
            </a:r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067FA706-98D1-6D48-A1B8-6B015F7D1F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76312-B480-A441-8D34-7770C129A2A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869173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D918C02-11AA-F24A-A6BA-0268C1353F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CD44DB78-BD2F-8646-89FF-BF845BE6F1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0D02325B-2141-3F4B-A679-E693D4A944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086E4-8200-5B45-BDB9-03685BDD9AC4}" type="datetime1">
              <a:rPr lang="pl-PL" smtClean="0"/>
              <a:t>18.05.2020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9E7BCA82-D453-5748-B9AD-2F3058BB27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Zadanie 3 - podpowiedź</a:t>
            </a:r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EDB3BA2A-2E54-7744-8E24-D9B3B77B43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76312-B480-A441-8D34-7770C129A2A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964886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370F27EC-DFE1-8F4C-AA1C-2BC6A91F0FA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57815032-C6E7-0E4A-98E7-32D15595ED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52152C89-FD2F-9642-A842-75E21E6489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56618-BC42-0649-9EFF-EC498A90866D}" type="datetime1">
              <a:rPr lang="pl-PL" smtClean="0"/>
              <a:t>18.05.2020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6285E352-D3EB-F64E-A75E-2AE3D21303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Zadanie 3 - podpowiedź</a:t>
            </a:r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645BED00-D6E1-AC42-B22C-7ED8F736F9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76312-B480-A441-8D34-7770C129A2A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62414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C592391-27B0-AA4E-9E9B-0E5E50C176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65A77CB-6EE3-0742-8DB7-F300DEF40B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F7D06A0D-CDF4-8642-82C1-A98C145046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3F06A-9F4D-D644-A397-78674F4CA1E6}" type="datetime1">
              <a:rPr lang="pl-PL" smtClean="0"/>
              <a:t>18.05.2020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655B40B2-6FCA-D945-B4B3-234EF69345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Zadanie 3 - podpowiedź</a:t>
            </a:r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32622DA1-8917-7240-80F6-0089A7D17B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76312-B480-A441-8D34-7770C129A2A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941216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08845FD-3636-FB43-ABBA-FFAB0F3357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632D6089-84EE-8341-9EF4-925F9D2849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9E8B9F56-750C-C24A-95BD-168A9FF594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D931E-CE0F-974C-9C1D-22679DD01D6B}" type="datetime1">
              <a:rPr lang="pl-PL" smtClean="0"/>
              <a:t>18.05.2020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98A4F700-3B72-9149-8EB8-9734B20C96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Zadanie 3 - podpowiedź</a:t>
            </a:r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E18021FE-2AE1-1542-9222-CAFE99DBDF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76312-B480-A441-8D34-7770C129A2A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878161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278C9A8-C908-9D40-9477-C4FECFB1BB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32D4453-A221-8F4C-B27C-4E838B787A0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DACF99FD-69CD-E34A-B801-6ADB7C355D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A416BF0C-795A-014C-886A-0E459271D2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2AE7B-DCC1-CE49-A962-62124E0D2440}" type="datetime1">
              <a:rPr lang="pl-PL" smtClean="0"/>
              <a:t>18.05.2020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19187956-D52B-BC46-8C0A-E45286524C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Zadanie 3 - podpowiedź</a:t>
            </a:r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CD1CF5D8-24A5-3F45-8640-973E391941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76312-B480-A441-8D34-7770C129A2A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366202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53B03E8-440A-EA43-884E-988BDCCEFC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EC5463BD-9145-F64B-AE86-7CA2FD0896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8FBB120E-EAD8-A74D-BE4A-35C9D460C8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901E9277-6CD7-1646-A331-A715331645D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B3F0AAD8-A61C-6140-964C-1E12FE6C854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753C0EA5-7D6D-0044-B0C3-40D6DC93D5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C0D47-9246-9B49-830E-CBD9014B6ED9}" type="datetime1">
              <a:rPr lang="pl-PL" smtClean="0"/>
              <a:t>18.05.2020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2B0A901A-DB91-654D-B50F-5F0CE34B54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Zadanie 3 - podpowiedź</a:t>
            </a:r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D6073BB4-F851-F648-8102-77A86DA941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76312-B480-A441-8D34-7770C129A2A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772892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813F329-8AD8-F648-A608-3D49E6C6AB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5455D17F-40E3-F34F-86BF-902CCDC2B4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8802E-D2DD-F54B-9572-BE7A4E22FF8A}" type="datetime1">
              <a:rPr lang="pl-PL" smtClean="0"/>
              <a:t>18.05.2020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89EB9305-F384-A444-86B0-38B542CA1B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Zadanie 3 - podpowiedź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DEA2D178-DC4C-6241-81BB-2945CA8250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76312-B480-A441-8D34-7770C129A2A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907241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A1BE16DB-CA06-1C40-BD77-ED60E87582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95901-24A0-AD47-978A-B6FE8B456FDA}" type="datetime1">
              <a:rPr lang="pl-PL" smtClean="0"/>
              <a:t>18.05.2020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9BD5944C-8B55-CE45-9D19-8A77295A16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Zadanie 3 - podpowiedź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754A9C62-AC99-B64F-8799-12BB52D9F7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76312-B480-A441-8D34-7770C129A2A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296049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E71FAF6-B475-2B47-92E8-BCD1F01D4F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77401BF-B88B-7443-8ADE-E46E0AC4A9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0D8F5D29-DDC2-DE4C-898C-A51470C398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784ADBCF-0F46-EC4F-9028-8DB271D903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F86DF-16B1-B844-931A-CFAF4F192A16}" type="datetime1">
              <a:rPr lang="pl-PL" smtClean="0"/>
              <a:t>18.05.2020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42A6829F-0307-EA4F-B1EB-1363258E76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Zadanie 3 - podpowiedź</a:t>
            </a:r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3027133B-525D-694C-8B7B-BD96CC7054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76312-B480-A441-8D34-7770C129A2A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138013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5E1367B-B183-FA43-9407-1D5FC8CF69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84CCC439-73C3-6549-8C71-93A15D2280F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815285F6-456B-0F44-A48E-75C2BD6FFB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91219DBF-E771-FC43-9352-B2EC5A9BD3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FD0BF-3EE8-CA4C-B111-CD15F43E5613}" type="datetime1">
              <a:rPr lang="pl-PL" smtClean="0"/>
              <a:t>18.05.2020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62587D72-E4A4-0F45-A8E0-A7E912F750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Zadanie 3 - podpowiedź</a:t>
            </a:r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E5A13348-42EA-F94F-BD45-F3B6ECF9ED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76312-B480-A441-8D34-7770C129A2A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657009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0BCC9711-43DB-9A4D-BCF9-D9DB74F529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D8B894C7-5D3E-5147-A00F-FFD0D2FC59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D6109D48-8AF2-1346-826D-E1F0649359F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FF457F-33FB-2E41-AE19-2903905443F6}" type="datetime1">
              <a:rPr lang="pl-PL" smtClean="0"/>
              <a:t>18.05.2020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B0963437-B864-3F45-ACD8-0F05E4270BA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l-PL"/>
              <a:t>Zadanie 3 - podpowiedź</a:t>
            </a:r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30AA39F8-C87A-984D-8F7B-8E0EC2B9F36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E76312-B480-A441-8D34-7770C129A2A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741064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7">
            <a:extLst>
              <a:ext uri="{FF2B5EF4-FFF2-40B4-BE49-F238E27FC236}">
                <a16:creationId xmlns:a16="http://schemas.microsoft.com/office/drawing/2014/main" id="{EE39DFCF-9247-4DE5-BB93-074BFAF07A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Freeform: Shape 9">
            <a:extLst>
              <a:ext uri="{FF2B5EF4-FFF2-40B4-BE49-F238E27FC236}">
                <a16:creationId xmlns:a16="http://schemas.microsoft.com/office/drawing/2014/main" id="{442B652E-D499-4CDA-8F7A-60469EDBCB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01632" y="996662"/>
            <a:ext cx="4864676" cy="4864676"/>
          </a:xfrm>
          <a:custGeom>
            <a:avLst/>
            <a:gdLst>
              <a:gd name="connsiteX0" fmla="*/ 0 w 4864676"/>
              <a:gd name="connsiteY0" fmla="*/ 0 h 4864676"/>
              <a:gd name="connsiteX1" fmla="*/ 4864676 w 4864676"/>
              <a:gd name="connsiteY1" fmla="*/ 0 h 4864676"/>
              <a:gd name="connsiteX2" fmla="*/ 4864676 w 4864676"/>
              <a:gd name="connsiteY2" fmla="*/ 4864676 h 4864676"/>
              <a:gd name="connsiteX3" fmla="*/ 1281101 w 4864676"/>
              <a:gd name="connsiteY3" fmla="*/ 4864676 h 4864676"/>
              <a:gd name="connsiteX4" fmla="*/ 0 w 4864676"/>
              <a:gd name="connsiteY4" fmla="*/ 3583575 h 48646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864676" h="4864676">
                <a:moveTo>
                  <a:pt x="0" y="0"/>
                </a:moveTo>
                <a:lnTo>
                  <a:pt x="4864676" y="0"/>
                </a:lnTo>
                <a:lnTo>
                  <a:pt x="4864676" y="4864676"/>
                </a:lnTo>
                <a:lnTo>
                  <a:pt x="1281101" y="4864676"/>
                </a:lnTo>
                <a:lnTo>
                  <a:pt x="0" y="3583575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484A22B8-F5B6-47C2-B88E-DADAF37913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7225693" y="996662"/>
            <a:ext cx="4864676" cy="4864676"/>
          </a:xfrm>
          <a:custGeom>
            <a:avLst/>
            <a:gdLst>
              <a:gd name="connsiteX0" fmla="*/ 0 w 4864676"/>
              <a:gd name="connsiteY0" fmla="*/ 0 h 4864676"/>
              <a:gd name="connsiteX1" fmla="*/ 3583574 w 4864676"/>
              <a:gd name="connsiteY1" fmla="*/ 0 h 4864676"/>
              <a:gd name="connsiteX2" fmla="*/ 4864676 w 4864676"/>
              <a:gd name="connsiteY2" fmla="*/ 1281103 h 4864676"/>
              <a:gd name="connsiteX3" fmla="*/ 4864676 w 4864676"/>
              <a:gd name="connsiteY3" fmla="*/ 4864676 h 4864676"/>
              <a:gd name="connsiteX4" fmla="*/ 0 w 4864676"/>
              <a:gd name="connsiteY4" fmla="*/ 4864676 h 48646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864676" h="4864676">
                <a:moveTo>
                  <a:pt x="0" y="0"/>
                </a:moveTo>
                <a:lnTo>
                  <a:pt x="3583574" y="0"/>
                </a:lnTo>
                <a:lnTo>
                  <a:pt x="4864676" y="1281103"/>
                </a:lnTo>
                <a:lnTo>
                  <a:pt x="4864676" y="4864676"/>
                </a:lnTo>
                <a:lnTo>
                  <a:pt x="0" y="4864676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Isosceles Triangle 13">
            <a:extLst>
              <a:ext uri="{FF2B5EF4-FFF2-40B4-BE49-F238E27FC236}">
                <a16:creationId xmlns:a16="http://schemas.microsoft.com/office/drawing/2014/main" id="{A987C18C-164D-4263-B486-4647A98E88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2789020" y="1"/>
            <a:ext cx="6613961" cy="3286380"/>
          </a:xfrm>
          <a:prstGeom prst="triangle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Isosceles Triangle 15">
            <a:extLst>
              <a:ext uri="{FF2B5EF4-FFF2-40B4-BE49-F238E27FC236}">
                <a16:creationId xmlns:a16="http://schemas.microsoft.com/office/drawing/2014/main" id="{E7E98B39-04C6-408B-92FD-7686287406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809286" y="3571620"/>
            <a:ext cx="6613961" cy="3286380"/>
          </a:xfrm>
          <a:prstGeom prst="triangle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981C8C27-2457-421F-BDC4-7B4EA3C782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3401311" y="734311"/>
            <a:ext cx="5389379" cy="5389379"/>
          </a:xfrm>
          <a:custGeom>
            <a:avLst/>
            <a:gdLst>
              <a:gd name="connsiteX0" fmla="*/ 0 w 5389379"/>
              <a:gd name="connsiteY0" fmla="*/ 540040 h 5389379"/>
              <a:gd name="connsiteX1" fmla="*/ 540040 w 5389379"/>
              <a:gd name="connsiteY1" fmla="*/ 0 h 5389379"/>
              <a:gd name="connsiteX2" fmla="*/ 5389379 w 5389379"/>
              <a:gd name="connsiteY2" fmla="*/ 0 h 5389379"/>
              <a:gd name="connsiteX3" fmla="*/ 5389379 w 5389379"/>
              <a:gd name="connsiteY3" fmla="*/ 4838655 h 5389379"/>
              <a:gd name="connsiteX4" fmla="*/ 4838655 w 5389379"/>
              <a:gd name="connsiteY4" fmla="*/ 5389379 h 5389379"/>
              <a:gd name="connsiteX5" fmla="*/ 0 w 5389379"/>
              <a:gd name="connsiteY5" fmla="*/ 5389379 h 5389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389379" h="5389379">
                <a:moveTo>
                  <a:pt x="0" y="540040"/>
                </a:moveTo>
                <a:lnTo>
                  <a:pt x="540040" y="0"/>
                </a:lnTo>
                <a:lnTo>
                  <a:pt x="5389379" y="0"/>
                </a:lnTo>
                <a:lnTo>
                  <a:pt x="5389379" y="4838655"/>
                </a:lnTo>
                <a:lnTo>
                  <a:pt x="4838655" y="5389379"/>
                </a:lnTo>
                <a:lnTo>
                  <a:pt x="0" y="5389379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EA13C66-82C1-44AF-972B-8F5CCA41B6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0271208" y="5287803"/>
            <a:ext cx="955808" cy="95580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9DB36437-FE59-457E-91A7-396BBD3C9C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2700283" y="33283"/>
            <a:ext cx="6791435" cy="6791435"/>
          </a:xfrm>
          <a:custGeom>
            <a:avLst/>
            <a:gdLst>
              <a:gd name="connsiteX0" fmla="*/ 1860938 w 6791435"/>
              <a:gd name="connsiteY0" fmla="*/ 81158 h 6791435"/>
              <a:gd name="connsiteX1" fmla="*/ 1942096 w 6791435"/>
              <a:gd name="connsiteY1" fmla="*/ 0 h 6791435"/>
              <a:gd name="connsiteX2" fmla="*/ 6791435 w 6791435"/>
              <a:gd name="connsiteY2" fmla="*/ 0 h 6791435"/>
              <a:gd name="connsiteX3" fmla="*/ 6791435 w 6791435"/>
              <a:gd name="connsiteY3" fmla="*/ 4838655 h 6791435"/>
              <a:gd name="connsiteX4" fmla="*/ 6710277 w 6791435"/>
              <a:gd name="connsiteY4" fmla="*/ 4919813 h 6791435"/>
              <a:gd name="connsiteX5" fmla="*/ 6710277 w 6791435"/>
              <a:gd name="connsiteY5" fmla="*/ 81158 h 6791435"/>
              <a:gd name="connsiteX6" fmla="*/ 0 w 6791435"/>
              <a:gd name="connsiteY6" fmla="*/ 1942096 h 6791435"/>
              <a:gd name="connsiteX7" fmla="*/ 81158 w 6791435"/>
              <a:gd name="connsiteY7" fmla="*/ 1860938 h 6791435"/>
              <a:gd name="connsiteX8" fmla="*/ 81158 w 6791435"/>
              <a:gd name="connsiteY8" fmla="*/ 6710277 h 6791435"/>
              <a:gd name="connsiteX9" fmla="*/ 4919813 w 6791435"/>
              <a:gd name="connsiteY9" fmla="*/ 6710277 h 6791435"/>
              <a:gd name="connsiteX10" fmla="*/ 4838655 w 6791435"/>
              <a:gd name="connsiteY10" fmla="*/ 6791435 h 6791435"/>
              <a:gd name="connsiteX11" fmla="*/ 0 w 6791435"/>
              <a:gd name="connsiteY11" fmla="*/ 6791435 h 67914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791435" h="6791435">
                <a:moveTo>
                  <a:pt x="1860938" y="81158"/>
                </a:moveTo>
                <a:lnTo>
                  <a:pt x="1942096" y="0"/>
                </a:lnTo>
                <a:lnTo>
                  <a:pt x="6791435" y="0"/>
                </a:lnTo>
                <a:lnTo>
                  <a:pt x="6791435" y="4838655"/>
                </a:lnTo>
                <a:lnTo>
                  <a:pt x="6710277" y="4919813"/>
                </a:lnTo>
                <a:lnTo>
                  <a:pt x="6710277" y="81158"/>
                </a:lnTo>
                <a:close/>
                <a:moveTo>
                  <a:pt x="0" y="1942096"/>
                </a:moveTo>
                <a:lnTo>
                  <a:pt x="81158" y="1860938"/>
                </a:lnTo>
                <a:lnTo>
                  <a:pt x="81158" y="6710277"/>
                </a:lnTo>
                <a:lnTo>
                  <a:pt x="4919813" y="6710277"/>
                </a:lnTo>
                <a:lnTo>
                  <a:pt x="4838655" y="6791435"/>
                </a:lnTo>
                <a:lnTo>
                  <a:pt x="0" y="6791435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7484DD98-E4EB-5243-BA4D-C7A46A6A30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04642" y="2353641"/>
            <a:ext cx="5782716" cy="2150719"/>
          </a:xfrm>
          <a:noFill/>
        </p:spPr>
        <p:txBody>
          <a:bodyPr anchor="ctr">
            <a:normAutofit/>
          </a:bodyPr>
          <a:lstStyle/>
          <a:p>
            <a:r>
              <a:rPr lang="pl-PL" sz="44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Co to jest Mapownik?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BA0EE1F5-D943-D74D-A671-84C626B9A9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39633" y="4518923"/>
            <a:ext cx="3312734" cy="1141851"/>
          </a:xfrm>
          <a:noFill/>
        </p:spPr>
        <p:txBody>
          <a:bodyPr>
            <a:normAutofit/>
          </a:bodyPr>
          <a:lstStyle/>
          <a:p>
            <a:r>
              <a:rPr lang="pl-PL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Etyka: Lekcja 15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844D3693-2EFE-4667-89D5-47E2D59209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042846" y="410171"/>
            <a:ext cx="1321281" cy="1321281"/>
          </a:xfrm>
          <a:prstGeom prst="rect">
            <a:avLst/>
          </a:pr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C21FD796-9CD0-404D-8DF5-5274C0BCC7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30319" y="1508609"/>
            <a:ext cx="700047" cy="700047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0172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Rectangle 69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55" name="Freeform: Shape 71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56" name="Rectangle 73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7" name="Rectangle 75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8" name="Freeform: Shape 77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80" name="Isosceles Triangle 79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49" name="Picture 1" descr="page11image47882896">
            <a:extLst>
              <a:ext uri="{FF2B5EF4-FFF2-40B4-BE49-F238E27FC236}">
                <a16:creationId xmlns:a16="http://schemas.microsoft.com/office/drawing/2014/main" id="{AA5116C8-C8FA-714F-97E6-5AF7C3A054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381957" y="643467"/>
            <a:ext cx="7428086" cy="55710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2" name="Isosceles Triangle 81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CA03FD6-9681-CA49-A3B1-7D8301CB9CAA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1670670" y="1201175"/>
            <a:ext cx="8734717" cy="5251967"/>
          </a:xfr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fontAlgn="base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None/>
              <a:tabLst/>
            </a:pP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Stworzenie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o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niewielkich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rozmiarach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zamieszkujące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domowe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szkolne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miejskie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biblioteki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Jego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wygląd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zależy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od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jadłospisu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a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jadłospis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od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podgatunku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Mapownik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Wakacyjny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ma w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sobie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coś ze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skrzyżowanych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ścieżek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zielonych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łąk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lasów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poniewaz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̇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jego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głównym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pożywieniem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̨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mapy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turystyczne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Odmiany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które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odżywiaja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̨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sie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̨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planami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miast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Mapowniki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Miejskie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upodabniaja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̨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sie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̨ do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ulic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budynków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miejskich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parków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Nietypowym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podgatunkiem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Mapownika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Niepospolitego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jest,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żywiący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sie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̨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Mapami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Myśli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Mapownik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Informacyjny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Łatwo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go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rozpoznac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́,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wystarczy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znaleźc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́ w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nim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słowa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wielobarwne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linie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piktogramy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proste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rysunki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)...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Mapowniki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żyja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̨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samotnie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lub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łącza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̨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sie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̨ w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niewielkie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kolonie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zawsze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tego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samego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podgatunku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7" name="Symbol zastępczy stopki 6">
            <a:extLst>
              <a:ext uri="{FF2B5EF4-FFF2-40B4-BE49-F238E27FC236}">
                <a16:creationId xmlns:a16="http://schemas.microsoft.com/office/drawing/2014/main" id="{38BD17F0-473F-404A-B47D-3E7E6B9FDA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Zadanie 3 - podpowiedź</a:t>
            </a:r>
          </a:p>
        </p:txBody>
      </p:sp>
      <p:sp>
        <p:nvSpPr>
          <p:cNvPr id="8" name="Symbol zastępczy numeru slajdu 7">
            <a:extLst>
              <a:ext uri="{FF2B5EF4-FFF2-40B4-BE49-F238E27FC236}">
                <a16:creationId xmlns:a16="http://schemas.microsoft.com/office/drawing/2014/main" id="{DD95D2E1-907F-5143-B91D-4FD38FD70A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76312-B480-A441-8D34-7770C129A2AF}" type="slidenum">
              <a:rPr lang="pl-PL" smtClean="0"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657559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Rectangle 69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55" name="Freeform: Shape 71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56" name="Rectangle 73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7" name="Rectangle 75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8" name="Freeform: Shape 77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80" name="Isosceles Triangle 79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49" name="Picture 1" descr="page11image47882896">
            <a:extLst>
              <a:ext uri="{FF2B5EF4-FFF2-40B4-BE49-F238E27FC236}">
                <a16:creationId xmlns:a16="http://schemas.microsoft.com/office/drawing/2014/main" id="{AA5116C8-C8FA-714F-97E6-5AF7C3A054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381957" y="643467"/>
            <a:ext cx="7428086" cy="55710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2" name="Isosceles Triangle 81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CA03FD6-9681-CA49-A3B1-7D8301CB9CAA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1670670" y="1201175"/>
            <a:ext cx="8734717" cy="5251967"/>
          </a:xfr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fontAlgn="base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None/>
              <a:tabLst/>
            </a:pP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Stworzenie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o </a:t>
            </a:r>
            <a:r>
              <a:rPr kumimoji="0" lang="en-US" altLang="pl-PL" sz="2000" b="0" i="0" u="sng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niewielkich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pl-PL" sz="2000" b="0" i="0" u="sng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rozmiarach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zamieszkujące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pl-PL" sz="2000" b="0" i="0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domowe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altLang="pl-PL" sz="2000" b="0" i="0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szkolne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miejskie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pl-PL" sz="2000" b="0" i="0" u="sng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biblioteki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Jego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wygląd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zależy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od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jadłospisu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a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jadłospis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od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podgatunku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Mapownik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Wakacyjny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ma w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sobie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coś ze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skrzyżowanych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ścieżek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zielonych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łąk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lasów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poniewaz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̇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jego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głównym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pożywieniem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̨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mapy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turystyczne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Odmiany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które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odżywiaja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̨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sie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̨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planami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miast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Mapowniki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Miejskie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upodabniaja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̨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sie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̨ do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ulic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budynków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miejskich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parków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Nietypowym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podgatunkiem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Mapownika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Niepospolitego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jest,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żywiący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sie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̨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Mapami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Myśli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Mapownik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Informacyjny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Łatwo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go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rozpoznac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́,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wystarczy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znaleźc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́ w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nim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słowa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wielobarwne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linie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piktogramy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proste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rysunki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)...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Mapowniki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żyja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̨ </a:t>
            </a:r>
            <a:r>
              <a:rPr kumimoji="0" lang="en-US" altLang="pl-PL" sz="2000" b="0" i="0" u="sng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samotnie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lub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łącza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̨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sie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̨ w </a:t>
            </a:r>
            <a:r>
              <a:rPr kumimoji="0" lang="en-US" altLang="pl-PL" sz="2000" b="0" i="0" u="sng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niewielkie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pl-PL" sz="2000" b="0" i="0" u="sng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kolonie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zawsze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tego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samego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podgatunku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2" name="Symbol zastępczy stopki 1">
            <a:extLst>
              <a:ext uri="{FF2B5EF4-FFF2-40B4-BE49-F238E27FC236}">
                <a16:creationId xmlns:a16="http://schemas.microsoft.com/office/drawing/2014/main" id="{1EDC3603-37EB-F147-97AC-528DD8A625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Zadanie 3 - podpowiedź</a:t>
            </a:r>
          </a:p>
        </p:txBody>
      </p:sp>
      <p:sp>
        <p:nvSpPr>
          <p:cNvPr id="3" name="Symbol zastępczy numeru slajdu 2">
            <a:extLst>
              <a:ext uri="{FF2B5EF4-FFF2-40B4-BE49-F238E27FC236}">
                <a16:creationId xmlns:a16="http://schemas.microsoft.com/office/drawing/2014/main" id="{0A83F8E9-53AF-784F-AF64-4FA0B61E74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76312-B480-A441-8D34-7770C129A2AF}" type="slidenum">
              <a:rPr lang="pl-PL" smtClean="0"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158270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Rectangle 69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55" name="Freeform: Shape 71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56" name="Rectangle 73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7" name="Rectangle 75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8" name="Freeform: Shape 77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80" name="Isosceles Triangle 79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49" name="Picture 1" descr="page11image47882896">
            <a:extLst>
              <a:ext uri="{FF2B5EF4-FFF2-40B4-BE49-F238E27FC236}">
                <a16:creationId xmlns:a16="http://schemas.microsoft.com/office/drawing/2014/main" id="{AA5116C8-C8FA-714F-97E6-5AF7C3A054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381957" y="643467"/>
            <a:ext cx="7428086" cy="55710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2" name="Isosceles Triangle 81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CA03FD6-9681-CA49-A3B1-7D8301CB9CAA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1670670" y="1201175"/>
            <a:ext cx="8734717" cy="5251967"/>
          </a:xfr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fontAlgn="base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None/>
              <a:tabLst/>
            </a:pP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Stworzenie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o </a:t>
            </a:r>
            <a:r>
              <a:rPr kumimoji="0" lang="en-US" altLang="pl-PL" sz="2000" b="0" i="0" u="sng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niewielkich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pl-PL" sz="2000" b="0" i="0" u="sng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rozmiarach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zamieszkujące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pl-PL" sz="2000" b="0" i="0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domowe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altLang="pl-PL" sz="2000" b="0" i="0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szkolne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miejskie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pl-PL" sz="2000" b="0" i="0" u="sng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biblioteki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Jego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wygląd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zależy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od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jadłospisu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a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jadłospis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od </a:t>
            </a:r>
            <a:r>
              <a:rPr kumimoji="0" lang="en-US" altLang="pl-PL" sz="2000" b="0" i="0" u="sng" strike="noStrike" cap="none" normalizeH="0" baseline="0" dirty="0" err="1">
                <a:ln>
                  <a:noFill/>
                </a:ln>
                <a:solidFill>
                  <a:srgbClr val="00B0F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podgatunku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Mapownik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pl-PL" sz="2000" b="0" i="0" u="sng" strike="noStrike" cap="none" normalizeH="0" baseline="0" dirty="0" err="1">
                <a:ln>
                  <a:noFill/>
                </a:ln>
                <a:solidFill>
                  <a:srgbClr val="00B0F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Wakacyjny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ma w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sobie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coś ze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skrzyżowanych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ścieżek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zielonych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łąk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lasów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poniewaz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̇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jego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głównym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pożywieniem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̨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mapy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turystyczne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Odmiany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które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odżywiaja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̨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sie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̨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planami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miast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Mapowniki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pl-PL" sz="2000" b="0" i="0" u="sng" strike="noStrike" cap="none" normalizeH="0" baseline="0" dirty="0" err="1">
                <a:ln>
                  <a:noFill/>
                </a:ln>
                <a:solidFill>
                  <a:srgbClr val="00B0F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Miejskie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upodabniaja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̨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sie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̨ do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ulic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budynków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miejskich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parków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Nietypowym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podgatunkiem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Mapownika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Niepospolitego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jest,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żywiący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sie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̨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Mapami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Myśli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Mapownik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pl-PL" sz="2000" b="0" i="0" u="sng" strike="noStrike" cap="none" normalizeH="0" baseline="0" dirty="0" err="1">
                <a:ln>
                  <a:noFill/>
                </a:ln>
                <a:solidFill>
                  <a:srgbClr val="00B0F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Informacyjny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Łatwo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go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rozpoznac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́,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wystarczy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znaleźc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́ w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nim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słowa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wielobarwne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linie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piktogramy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proste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rysunki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)...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Mapowniki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żyja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̨ </a:t>
            </a:r>
            <a:r>
              <a:rPr kumimoji="0" lang="en-US" altLang="pl-PL" sz="2000" b="0" i="0" u="sng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samotnie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lub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łącza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̨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sie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̨ w </a:t>
            </a:r>
            <a:r>
              <a:rPr kumimoji="0" lang="en-US" altLang="pl-PL" sz="2000" b="0" i="0" u="sng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niewielkie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pl-PL" sz="2000" b="0" i="0" u="sng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kolonie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zawsze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tego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samego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podgatunku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2" name="Symbol zastępczy stopki 1">
            <a:extLst>
              <a:ext uri="{FF2B5EF4-FFF2-40B4-BE49-F238E27FC236}">
                <a16:creationId xmlns:a16="http://schemas.microsoft.com/office/drawing/2014/main" id="{83E87FCE-B8A1-8045-890A-6DC5223458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Zadanie 3 - podpowiedź</a:t>
            </a:r>
          </a:p>
        </p:txBody>
      </p:sp>
      <p:sp>
        <p:nvSpPr>
          <p:cNvPr id="3" name="Symbol zastępczy numeru slajdu 2">
            <a:extLst>
              <a:ext uri="{FF2B5EF4-FFF2-40B4-BE49-F238E27FC236}">
                <a16:creationId xmlns:a16="http://schemas.microsoft.com/office/drawing/2014/main" id="{49A9673E-553E-2347-AA98-0F32AAE563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76312-B480-A441-8D34-7770C129A2AF}" type="slidenum">
              <a:rPr lang="pl-PL" smtClean="0"/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792441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Rectangle 69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55" name="Freeform: Shape 71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56" name="Rectangle 73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7" name="Rectangle 75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8" name="Freeform: Shape 77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80" name="Isosceles Triangle 79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49" name="Picture 1" descr="page11image47882896">
            <a:extLst>
              <a:ext uri="{FF2B5EF4-FFF2-40B4-BE49-F238E27FC236}">
                <a16:creationId xmlns:a16="http://schemas.microsoft.com/office/drawing/2014/main" id="{AA5116C8-C8FA-714F-97E6-5AF7C3A054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381957" y="643467"/>
            <a:ext cx="7428086" cy="55710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2" name="Isosceles Triangle 81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CA03FD6-9681-CA49-A3B1-7D8301CB9CAA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1670670" y="1201175"/>
            <a:ext cx="8734717" cy="5251967"/>
          </a:xfr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fontAlgn="base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None/>
              <a:tabLst/>
            </a:pP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Stworzenie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o </a:t>
            </a:r>
            <a:r>
              <a:rPr kumimoji="0" lang="en-US" altLang="pl-PL" sz="2000" b="0" i="0" u="sng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niewielkich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pl-PL" sz="2000" b="0" i="0" u="sng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rozmiarach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zamieszkujące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pl-PL" sz="2000" b="0" i="0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domowe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altLang="pl-PL" sz="2000" b="0" i="0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szkolne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miejskie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pl-PL" sz="2000" b="0" i="0" u="sng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biblioteki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Jego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pl-PL" sz="2000" b="0" i="0" u="sng" strike="noStrike" cap="none" normalizeH="0" baseline="0" dirty="0" err="1">
                <a:ln>
                  <a:noFill/>
                </a:ln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wygląd</a:t>
            </a:r>
            <a:r>
              <a:rPr kumimoji="0" lang="en-US" altLang="pl-PL" sz="2000" b="0" i="0" u="sng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zależy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od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jadłospisu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a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jadłospis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od </a:t>
            </a:r>
            <a:r>
              <a:rPr kumimoji="0" lang="en-US" altLang="pl-PL" sz="2000" b="0" i="0" u="sng" strike="noStrike" cap="none" normalizeH="0" baseline="0" dirty="0" err="1">
                <a:ln>
                  <a:noFill/>
                </a:ln>
                <a:solidFill>
                  <a:srgbClr val="00B0F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podgatunku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Mapownik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pl-PL" sz="2000" b="0" i="0" u="sng" strike="noStrike" cap="none" normalizeH="0" baseline="0" dirty="0" err="1">
                <a:ln>
                  <a:noFill/>
                </a:ln>
                <a:solidFill>
                  <a:srgbClr val="00B0F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Wakacyjny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ma w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sobie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coś ze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skrzyżowanych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pl-PL" sz="2000" b="0" i="0" u="sng" strike="noStrike" cap="none" normalizeH="0" baseline="0" dirty="0" err="1">
                <a:ln>
                  <a:noFill/>
                </a:ln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ścieżek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zielonych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pl-PL" sz="2000" b="0" i="0" u="sng" strike="noStrike" cap="none" normalizeH="0" baseline="0" dirty="0" err="1">
                <a:ln>
                  <a:noFill/>
                </a:ln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łąk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altLang="pl-PL" sz="2000" b="0" i="0" u="sng" strike="noStrike" cap="none" normalizeH="0" baseline="0" dirty="0" err="1">
                <a:ln>
                  <a:noFill/>
                </a:ln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lasów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poniewaz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̇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jego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głównym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pożywieniem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̨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mapy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turystyczne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Odmiany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które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odżywiaja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̨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sie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̨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planami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miast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Mapowniki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pl-PL" sz="2000" b="0" i="0" u="sng" strike="noStrike" cap="none" normalizeH="0" baseline="0" dirty="0" err="1">
                <a:ln>
                  <a:noFill/>
                </a:ln>
                <a:solidFill>
                  <a:srgbClr val="00B0F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Miejskie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upodabniaja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̨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sie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̨ do </a:t>
            </a:r>
            <a:r>
              <a:rPr kumimoji="0" lang="en-US" altLang="pl-PL" sz="2000" b="0" i="0" u="sng" strike="noStrike" cap="none" normalizeH="0" baseline="0" dirty="0" err="1">
                <a:ln>
                  <a:noFill/>
                </a:ln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ulic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altLang="pl-PL" sz="2000" b="0" i="0" strike="noStrike" cap="none" normalizeH="0" baseline="0" dirty="0" err="1">
                <a:ln>
                  <a:noFill/>
                </a:ln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budynków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miejskich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pl-PL" sz="2000" b="0" i="0" strike="noStrike" cap="none" normalizeH="0" baseline="0" dirty="0" err="1">
                <a:ln>
                  <a:noFill/>
                </a:ln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parków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Nietypowym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podgatunkiem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Mapownika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Niepospolitego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jest,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żywiący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sie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̨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Mapami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Myśli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Mapownik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pl-PL" sz="2000" b="0" i="0" u="sng" strike="noStrike" cap="none" normalizeH="0" baseline="0" dirty="0" err="1">
                <a:ln>
                  <a:noFill/>
                </a:ln>
                <a:solidFill>
                  <a:srgbClr val="00B0F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Informacyjny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Łatwo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go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rozpoznac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́,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wystarczy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znaleźc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́ w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nim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słowa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wielobarwne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pl-PL" sz="2000" b="0" i="0" u="sng" strike="noStrike" cap="none" normalizeH="0" baseline="0" dirty="0" err="1">
                <a:ln>
                  <a:noFill/>
                </a:ln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linie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altLang="pl-PL" sz="2000" b="0" i="0" u="sng" strike="noStrike" cap="none" normalizeH="0" baseline="0" dirty="0" err="1">
                <a:ln>
                  <a:noFill/>
                </a:ln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piktogramy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proste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rysunki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)...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Mapowniki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żyja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̨ </a:t>
            </a:r>
            <a:r>
              <a:rPr kumimoji="0" lang="en-US" altLang="pl-PL" sz="2000" b="0" i="0" u="sng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samotnie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lub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łącza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̨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sie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̨ w </a:t>
            </a:r>
            <a:r>
              <a:rPr kumimoji="0" lang="en-US" altLang="pl-PL" sz="2000" b="0" i="0" u="sng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niewielkie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pl-PL" sz="2000" b="0" i="0" u="sng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kolonie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zawsze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tego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samego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podgatunku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2" name="Symbol zastępczy stopki 1">
            <a:extLst>
              <a:ext uri="{FF2B5EF4-FFF2-40B4-BE49-F238E27FC236}">
                <a16:creationId xmlns:a16="http://schemas.microsoft.com/office/drawing/2014/main" id="{9C9A5A7D-2129-814E-833B-00C7212912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Zadanie 3 - podpowiedź</a:t>
            </a:r>
          </a:p>
        </p:txBody>
      </p:sp>
      <p:sp>
        <p:nvSpPr>
          <p:cNvPr id="3" name="Symbol zastępczy numeru slajdu 2">
            <a:extLst>
              <a:ext uri="{FF2B5EF4-FFF2-40B4-BE49-F238E27FC236}">
                <a16:creationId xmlns:a16="http://schemas.microsoft.com/office/drawing/2014/main" id="{438FA7D9-B9B0-DF4A-AC25-339961366E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76312-B480-A441-8D34-7770C129A2AF}" type="slidenum">
              <a:rPr lang="pl-PL" smtClean="0"/>
              <a:t>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875744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Rectangle 69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55" name="Freeform: Shape 71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56" name="Rectangle 73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7" name="Rectangle 75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8" name="Freeform: Shape 77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80" name="Isosceles Triangle 79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49" name="Picture 1" descr="page11image47882896">
            <a:extLst>
              <a:ext uri="{FF2B5EF4-FFF2-40B4-BE49-F238E27FC236}">
                <a16:creationId xmlns:a16="http://schemas.microsoft.com/office/drawing/2014/main" id="{AA5116C8-C8FA-714F-97E6-5AF7C3A054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381957" y="643467"/>
            <a:ext cx="7428086" cy="55710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2" name="Isosceles Triangle 81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CA03FD6-9681-CA49-A3B1-7D8301CB9CAA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1670670" y="1201175"/>
            <a:ext cx="8734717" cy="5251967"/>
          </a:xfr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fontAlgn="base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None/>
              <a:tabLst/>
            </a:pP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Stworzenie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o </a:t>
            </a:r>
            <a:r>
              <a:rPr kumimoji="0" lang="en-US" altLang="pl-PL" sz="2000" b="0" i="0" u="sng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niewielkich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pl-PL" sz="2000" b="0" i="0" u="sng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rozmiarach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zamieszkujące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pl-PL" sz="2000" b="0" i="0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domowe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altLang="pl-PL" sz="2000" b="0" i="0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szkolne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miejskie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pl-PL" sz="2000" b="0" i="0" u="sng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biblioteki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Jego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pl-PL" sz="2000" b="0" i="0" u="sng" strike="noStrike" cap="none" normalizeH="0" baseline="0" dirty="0" err="1">
                <a:ln>
                  <a:noFill/>
                </a:ln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wygląd</a:t>
            </a:r>
            <a:r>
              <a:rPr kumimoji="0" lang="en-US" altLang="pl-PL" sz="2000" b="0" i="0" u="sng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zależy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od </a:t>
            </a:r>
            <a:r>
              <a:rPr kumimoji="0" lang="en-US" altLang="pl-PL" sz="2000" b="0" i="0" u="sng" strike="noStrike" cap="none" normalizeH="0" baseline="0" dirty="0" err="1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jadłospisu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a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jadłospis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od </a:t>
            </a:r>
            <a:r>
              <a:rPr kumimoji="0" lang="en-US" altLang="pl-PL" sz="2000" b="0" i="0" u="sng" strike="noStrike" cap="none" normalizeH="0" baseline="0" dirty="0" err="1">
                <a:ln>
                  <a:noFill/>
                </a:ln>
                <a:solidFill>
                  <a:srgbClr val="00B0F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podgatunku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Mapownik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pl-PL" sz="2000" b="0" i="0" u="sng" strike="noStrike" cap="none" normalizeH="0" baseline="0" dirty="0" err="1">
                <a:ln>
                  <a:noFill/>
                </a:ln>
                <a:solidFill>
                  <a:srgbClr val="00B0F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Wakacyjny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ma w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sobie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coś ze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skrzyżowanych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pl-PL" sz="2000" b="0" i="0" u="sng" strike="noStrike" cap="none" normalizeH="0" baseline="0" dirty="0" err="1">
                <a:ln>
                  <a:noFill/>
                </a:ln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ścieżek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zielonych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pl-PL" sz="2000" b="0" i="0" u="sng" strike="noStrike" cap="none" normalizeH="0" baseline="0" dirty="0" err="1">
                <a:ln>
                  <a:noFill/>
                </a:ln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łąk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altLang="pl-PL" sz="2000" b="0" i="0" u="sng" strike="noStrike" cap="none" normalizeH="0" baseline="0" dirty="0" err="1">
                <a:ln>
                  <a:noFill/>
                </a:ln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lasów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poniewaz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̇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jego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głównym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pożywieniem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̨ </a:t>
            </a:r>
            <a:r>
              <a:rPr kumimoji="0" lang="en-US" altLang="pl-PL" sz="2000" b="0" i="0" u="sng" strike="noStrike" cap="none" normalizeH="0" baseline="0" dirty="0" err="1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mapy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pl-PL" sz="2000" b="0" i="0" u="sng" strike="noStrike" cap="none" normalizeH="0" baseline="0" dirty="0" err="1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turystyczne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Odmiany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które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odżywiaja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̨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sie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̨ </a:t>
            </a:r>
            <a:r>
              <a:rPr kumimoji="0" lang="en-US" altLang="pl-PL" sz="2000" b="0" i="0" u="sng" strike="noStrike" cap="none" normalizeH="0" baseline="0" dirty="0" err="1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planami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pl-PL" sz="2000" b="0" i="0" u="sng" strike="noStrike" cap="none" normalizeH="0" baseline="0" dirty="0" err="1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miast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Mapowniki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pl-PL" sz="2000" b="0" i="0" u="sng" strike="noStrike" cap="none" normalizeH="0" baseline="0" dirty="0" err="1">
                <a:ln>
                  <a:noFill/>
                </a:ln>
                <a:solidFill>
                  <a:srgbClr val="00B0F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Miejskie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upodabniaja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̨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sie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̨ do </a:t>
            </a:r>
            <a:r>
              <a:rPr kumimoji="0" lang="en-US" altLang="pl-PL" sz="2000" b="0" i="0" u="sng" strike="noStrike" cap="none" normalizeH="0" baseline="0" dirty="0" err="1">
                <a:ln>
                  <a:noFill/>
                </a:ln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ulic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altLang="pl-PL" sz="2000" b="0" i="0" u="sng" strike="noStrike" cap="none" normalizeH="0" baseline="0" dirty="0" err="1">
                <a:ln>
                  <a:noFill/>
                </a:ln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budynków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miejskich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pl-PL" sz="2000" b="0" i="0" u="sng" strike="noStrike" cap="none" normalizeH="0" baseline="0" dirty="0" err="1">
                <a:ln>
                  <a:noFill/>
                </a:ln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parków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Nietypowym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podgatunkiem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Mapownika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Niepospolitego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jest,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żywiący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sie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̨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Mapami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Myśli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Mapownik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pl-PL" sz="2000" b="0" i="0" u="sng" strike="noStrike" cap="none" normalizeH="0" baseline="0" dirty="0" err="1">
                <a:ln>
                  <a:noFill/>
                </a:ln>
                <a:solidFill>
                  <a:srgbClr val="00B0F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Informacyjny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Łatwo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go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rozpoznac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́,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wystarczy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znaleźc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́ w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nim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słowa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wielobarwne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pl-PL" sz="2000" b="0" i="0" u="sng" strike="noStrike" cap="none" normalizeH="0" baseline="0" dirty="0" err="1">
                <a:ln>
                  <a:noFill/>
                </a:ln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linie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altLang="pl-PL" sz="2000" b="0" i="0" u="sng" strike="noStrike" cap="none" normalizeH="0" baseline="0" dirty="0" err="1">
                <a:ln>
                  <a:noFill/>
                </a:ln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piktogramy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proste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rysunki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)...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Mapowniki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żyja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̨ </a:t>
            </a:r>
            <a:r>
              <a:rPr kumimoji="0" lang="en-US" altLang="pl-PL" sz="2000" b="0" i="0" u="sng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samotnie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lub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łącza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̨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sie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̨ w </a:t>
            </a:r>
            <a:r>
              <a:rPr kumimoji="0" lang="en-US" altLang="pl-PL" sz="2000" b="0" i="0" u="sng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niewielkie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pl-PL" sz="2000" b="0" i="0" u="sng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kolonie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zawsze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tego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samego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pl-PL" sz="20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podgatunku</a:t>
            </a:r>
            <a:r>
              <a:rPr kumimoji="0" lang="en-US" altLang="pl-PL" sz="20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2" name="Symbol zastępczy stopki 1">
            <a:extLst>
              <a:ext uri="{FF2B5EF4-FFF2-40B4-BE49-F238E27FC236}">
                <a16:creationId xmlns:a16="http://schemas.microsoft.com/office/drawing/2014/main" id="{74F9ECCA-1E3D-9642-A10B-689A893FF5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Zadanie 3 - podpowiedź</a:t>
            </a:r>
          </a:p>
        </p:txBody>
      </p:sp>
      <p:sp>
        <p:nvSpPr>
          <p:cNvPr id="3" name="Symbol zastępczy numeru slajdu 2">
            <a:extLst>
              <a:ext uri="{FF2B5EF4-FFF2-40B4-BE49-F238E27FC236}">
                <a16:creationId xmlns:a16="http://schemas.microsoft.com/office/drawing/2014/main" id="{3C0110E1-0675-8140-82B8-50001E2307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76312-B480-A441-8D34-7770C129A2AF}" type="slidenum">
              <a:rPr lang="pl-PL" smtClean="0"/>
              <a:t>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24205045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774</Words>
  <Application>Microsoft Macintosh PowerPoint</Application>
  <PresentationFormat>Panoramiczny</PresentationFormat>
  <Paragraphs>17</Paragraphs>
  <Slides>6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Motyw pakietu Office</vt:lpstr>
      <vt:lpstr>Co to jest Mapownik?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 to jest Mapownik?</dc:title>
  <dc:creator>Artur Andrzejuk</dc:creator>
  <cp:lastModifiedBy>Artur Andrzejuk</cp:lastModifiedBy>
  <cp:revision>4</cp:revision>
  <dcterms:created xsi:type="dcterms:W3CDTF">2020-05-18T11:41:13Z</dcterms:created>
  <dcterms:modified xsi:type="dcterms:W3CDTF">2020-05-18T12:06:43Z</dcterms:modified>
</cp:coreProperties>
</file>