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19" r:id="rId4"/>
    <p:sldId id="321" r:id="rId5"/>
    <p:sldId id="316" r:id="rId6"/>
    <p:sldId id="264" r:id="rId7"/>
    <p:sldId id="270" r:id="rId8"/>
    <p:sldId id="272" r:id="rId9"/>
    <p:sldId id="267" r:id="rId10"/>
    <p:sldId id="27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6600"/>
    <a:srgbClr val="F2F2F7"/>
    <a:srgbClr val="FAFCFF"/>
    <a:srgbClr val="F2F2F5"/>
    <a:srgbClr val="F2F2FA"/>
    <a:srgbClr val="FAFAFA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4" descr="Obraz zawierający Fotografia lotnicza, na wolnym powietrzu, niebo, Widok z lotu ptaka&#10;&#10;Opis wygenerowany automatycznie">
            <a:extLst>
              <a:ext uri="{FF2B5EF4-FFF2-40B4-BE49-F238E27FC236}">
                <a16:creationId xmlns:a16="http://schemas.microsoft.com/office/drawing/2014/main" id="{A5645954-5B6F-B7AB-648E-6EE368AC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1705"/>
            <a:ext cx="12187989" cy="6854590"/>
          </a:xfrm>
          <a:prstGeom prst="rect">
            <a:avLst/>
          </a:prstGeom>
        </p:spPr>
      </p:pic>
      <p:pic>
        <p:nvPicPr>
          <p:cNvPr id="21" name="Obraz 20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6BC6B8A1-E058-1F5A-718B-5A4EC5DF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43" y="487286"/>
            <a:ext cx="3282552" cy="963724"/>
          </a:xfrm>
          <a:prstGeom prst="rect">
            <a:avLst/>
          </a:prstGeom>
        </p:spPr>
      </p:pic>
      <p:sp>
        <p:nvSpPr>
          <p:cNvPr id="22" name="pole tekstowe 2">
            <a:extLst>
              <a:ext uri="{FF2B5EF4-FFF2-40B4-BE49-F238E27FC236}">
                <a16:creationId xmlns:a16="http://schemas.microsoft.com/office/drawing/2014/main" id="{7F81BDB0-DABD-80AB-7DF2-6C16A436901E}"/>
              </a:ext>
            </a:extLst>
          </p:cNvPr>
          <p:cNvSpPr txBox="1"/>
          <p:nvPr/>
        </p:nvSpPr>
        <p:spPr>
          <a:xfrm>
            <a:off x="9135209" y="5557742"/>
            <a:ext cx="249454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14 stycznia 2025 r.</a:t>
            </a:r>
            <a:endParaRPr lang="pl-PL" sz="1600" dirty="0">
              <a:solidFill>
                <a:schemeClr val="bg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23" name="pole tekstowe 3">
            <a:extLst>
              <a:ext uri="{FF2B5EF4-FFF2-40B4-BE49-F238E27FC236}">
                <a16:creationId xmlns:a16="http://schemas.microsoft.com/office/drawing/2014/main" id="{26A61105-3753-0C3F-8D12-FECE46B23BB1}"/>
              </a:ext>
            </a:extLst>
          </p:cNvPr>
          <p:cNvSpPr txBox="1"/>
          <p:nvPr/>
        </p:nvSpPr>
        <p:spPr>
          <a:xfrm>
            <a:off x="5229631" y="2556500"/>
            <a:ext cx="7128087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Oddziaływanie akustyczne Lotniska Chopina</a:t>
            </a:r>
          </a:p>
          <a:p>
            <a:endParaRPr lang="pl-PL" sz="24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Gmina Michałowice </a:t>
            </a:r>
            <a:endParaRPr lang="pl-PL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algn="l"/>
            <a:endParaRPr lang="pl-P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95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2" descr="Obraz zawierający Jaskrawoniebieski, Lazur, niebo, niebieskie&#10;&#10;Opis wygenerowany automatycznie">
            <a:extLst>
              <a:ext uri="{FF2B5EF4-FFF2-40B4-BE49-F238E27FC236}">
                <a16:creationId xmlns:a16="http://schemas.microsoft.com/office/drawing/2014/main" id="{09154440-100E-3DF8-E650-E80C4D45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"/>
            <a:ext cx="12192000" cy="6852871"/>
          </a:xfrm>
          <a:prstGeom prst="rect">
            <a:avLst/>
          </a:prstGeom>
        </p:spPr>
      </p:pic>
      <p:sp>
        <p:nvSpPr>
          <p:cNvPr id="14" name="pole tekstowe 3">
            <a:extLst>
              <a:ext uri="{FF2B5EF4-FFF2-40B4-BE49-F238E27FC236}">
                <a16:creationId xmlns:a16="http://schemas.microsoft.com/office/drawing/2014/main" id="{00B2F6F5-7532-E63A-1AF4-A4689D53DFF2}"/>
              </a:ext>
            </a:extLst>
          </p:cNvPr>
          <p:cNvSpPr txBox="1"/>
          <p:nvPr/>
        </p:nvSpPr>
        <p:spPr>
          <a:xfrm>
            <a:off x="494805" y="4738507"/>
            <a:ext cx="6918495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Dziękujemy za uwagę!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7" name="Obraz 16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D89B3B63-E73A-2CDA-E3ED-8DB2180BE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051" y="331607"/>
            <a:ext cx="1945256" cy="566660"/>
          </a:xfrm>
          <a:prstGeom prst="rect">
            <a:avLst/>
          </a:prstGeom>
        </p:spPr>
      </p:pic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C9DB168-51F6-1827-A758-AE630289E573}"/>
              </a:ext>
            </a:extLst>
          </p:cNvPr>
          <p:cNvCxnSpPr/>
          <p:nvPr/>
        </p:nvCxnSpPr>
        <p:spPr>
          <a:xfrm flipV="1">
            <a:off x="577970" y="4379512"/>
            <a:ext cx="773240" cy="1269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3">
            <a:extLst>
              <a:ext uri="{FF2B5EF4-FFF2-40B4-BE49-F238E27FC236}">
                <a16:creationId xmlns:a16="http://schemas.microsoft.com/office/drawing/2014/main" id="{97BDC525-9B1A-8397-28E2-4F7B374548AB}"/>
              </a:ext>
            </a:extLst>
          </p:cNvPr>
          <p:cNvSpPr txBox="1"/>
          <p:nvPr/>
        </p:nvSpPr>
        <p:spPr>
          <a:xfrm>
            <a:off x="842270" y="392144"/>
            <a:ext cx="840592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Obszar ograniczonego użytkowania Lotniska Chopina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C5987D-8B9E-4698-D807-F99E560DCE09}"/>
              </a:ext>
            </a:extLst>
          </p:cNvPr>
          <p:cNvSpPr txBox="1"/>
          <p:nvPr/>
        </p:nvSpPr>
        <p:spPr>
          <a:xfrm>
            <a:off x="11408218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1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C5D63BEA-B99F-E4E6-449D-376DE4E665B4}"/>
              </a:ext>
            </a:extLst>
          </p:cNvPr>
          <p:cNvCxnSpPr/>
          <p:nvPr/>
        </p:nvCxnSpPr>
        <p:spPr>
          <a:xfrm flipV="1">
            <a:off x="1158884" y="6262014"/>
            <a:ext cx="10443284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9FAB47CC-5B8F-AFF3-116B-B335FBB8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2" name="Obraz 11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0EE16091-A04D-062B-396A-86E76B8D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937" y="392144"/>
            <a:ext cx="1801483" cy="41683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B300BF0-668A-1587-A6CA-CF7FBEBB2FC5}"/>
              </a:ext>
            </a:extLst>
          </p:cNvPr>
          <p:cNvSpPr txBox="1"/>
          <p:nvPr/>
        </p:nvSpPr>
        <p:spPr>
          <a:xfrm>
            <a:off x="681487" y="868102"/>
            <a:ext cx="9332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uchwała nr 76/11 Sejmiku Województwa Mazowieckiego z dnia 20 czerwca 2011 r.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D30B81-BB27-07C4-3962-4CC90C401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56" y="1313402"/>
            <a:ext cx="6407951" cy="467649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10694FB-7807-F2CD-8642-B09FA63C814A}"/>
              </a:ext>
            </a:extLst>
          </p:cNvPr>
          <p:cNvSpPr txBox="1"/>
          <p:nvPr/>
        </p:nvSpPr>
        <p:spPr>
          <a:xfrm>
            <a:off x="7705139" y="1313402"/>
            <a:ext cx="420159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l-PL" altLang="pl-PL" sz="1200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Prawo ochrony środowiska:</a:t>
            </a:r>
          </a:p>
          <a:p>
            <a:pPr algn="just">
              <a:spcBef>
                <a:spcPct val="50000"/>
              </a:spcBef>
            </a:pPr>
            <a:r>
              <a:rPr lang="pl-PL" altLang="pl-PL" sz="12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135. </a:t>
            </a:r>
          </a:p>
          <a:p>
            <a:pPr algn="just">
              <a:spcBef>
                <a:spcPct val="50000"/>
              </a:spcBef>
            </a:pPr>
            <a:r>
              <a:rPr lang="pl-PL" altLang="pl-PL" sz="12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Jeżeli z przeglądu ekologicznego albo z oceny oddziaływania przedsięwzięcia na środowisko wymaganej przepisami ustawy z dnia 3 października 2008 r. o udostępnianiu informacji o środowisku i jego ochronie, udziale społeczeństwa w ochronie środowiska oraz o ocenach oddziaływania na środowisko, albo z analizy </a:t>
            </a:r>
            <a:r>
              <a:rPr lang="pl-PL" altLang="pl-PL" sz="1200" i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porealizacyjnej</a:t>
            </a:r>
            <a:r>
              <a:rPr lang="pl-PL" altLang="pl-PL" sz="12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wynika, że mimo zastosowania dostępnych rozwiązań technicznych, technologicznych i organizacyjnych nie mogą być dotrzymane standardy jakości środowiska poza terenem zakładu lub innego obiektu, to dla oczyszczalni ścieków, składowiska odpadów komunalnych, kompostowni, trasy komunikacyjnej, lotniska, linii i stacji elektroenergetycznej, obiektów sieci gazowej oraz instalacji radiokomunikacyjnej, radionawigacyjnej i radiolokacyjnej tworzy się obszar ograniczonego użytkowania.</a:t>
            </a:r>
          </a:p>
          <a:p>
            <a:pPr algn="just">
              <a:spcBef>
                <a:spcPct val="50000"/>
              </a:spcBef>
            </a:pPr>
            <a:r>
              <a:rPr lang="pl-PL" altLang="pl-PL" sz="12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174.</a:t>
            </a:r>
          </a:p>
          <a:p>
            <a:pPr algn="just">
              <a:spcBef>
                <a:spcPct val="50000"/>
              </a:spcBef>
            </a:pPr>
            <a:r>
              <a:rPr lang="pl-PL" altLang="pl-PL" sz="12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Jeżeli w związku z eksploatacją drogi, linii kolejowej, linii tramwajowej lub lotniska utworzono obszar ograniczonego użytkowania, eksploatacja nie może spowodować przekroczenia standardów jakości środowiska </a:t>
            </a:r>
            <a:r>
              <a:rPr lang="pl-PL" altLang="pl-PL" sz="12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poza tym obszarem</a:t>
            </a:r>
          </a:p>
        </p:txBody>
      </p:sp>
    </p:spTree>
    <p:extLst>
      <p:ext uri="{BB962C8B-B14F-4D97-AF65-F5344CB8AC3E}">
        <p14:creationId xmlns:p14="http://schemas.microsoft.com/office/powerpoint/2010/main" val="194310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B7FB-2C22-513E-3A88-6B33A1A0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3">
            <a:extLst>
              <a:ext uri="{FF2B5EF4-FFF2-40B4-BE49-F238E27FC236}">
                <a16:creationId xmlns:a16="http://schemas.microsoft.com/office/drawing/2014/main" id="{5C1B3AE1-A5D9-A3DD-8F3F-FB5E98042DD4}"/>
              </a:ext>
            </a:extLst>
          </p:cNvPr>
          <p:cNvSpPr txBox="1"/>
          <p:nvPr/>
        </p:nvSpPr>
        <p:spPr>
          <a:xfrm>
            <a:off x="842270" y="392144"/>
            <a:ext cx="840592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Dopuszczalne poziomy hałasu lotniczego w środowisku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D524F2-7A3B-5697-9A8A-A2A57516BA16}"/>
              </a:ext>
            </a:extLst>
          </p:cNvPr>
          <p:cNvSpPr txBox="1"/>
          <p:nvPr/>
        </p:nvSpPr>
        <p:spPr>
          <a:xfrm>
            <a:off x="11408218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2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C7D35C3-E665-4F93-9E64-B8F29C448C7E}"/>
              </a:ext>
            </a:extLst>
          </p:cNvPr>
          <p:cNvCxnSpPr/>
          <p:nvPr/>
        </p:nvCxnSpPr>
        <p:spPr>
          <a:xfrm flipV="1">
            <a:off x="1158884" y="6262014"/>
            <a:ext cx="10443284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B2914A36-3B95-2458-322C-74DCA8D8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2" name="Obraz 11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5E8E636A-2FA9-7918-9450-89D1CFAB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937" y="392144"/>
            <a:ext cx="1801483" cy="41683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B3AF24-9ABF-EFA3-FF72-77BAC6810866}"/>
              </a:ext>
            </a:extLst>
          </p:cNvPr>
          <p:cNvSpPr txBox="1"/>
          <p:nvPr/>
        </p:nvSpPr>
        <p:spPr>
          <a:xfrm>
            <a:off x="681488" y="868102"/>
            <a:ext cx="98168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Ministra Środowiska z dnia 14.06.2007 r. w sprawie dopuszczalnych poziomów hałasu w środowisku (Dz. U. z 2014, poz. 112)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wskaźniki do ustalania i kontroli warunków korzystania ze środowiska w odniesieniu do jednej doby 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59A71CB-E7EE-D641-0F7D-57DF1D56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86" y="1606766"/>
            <a:ext cx="4530157" cy="460422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D6BE961-6C15-26AB-DD9E-A7FBF384A321}"/>
              </a:ext>
            </a:extLst>
          </p:cNvPr>
          <p:cNvSpPr txBox="1"/>
          <p:nvPr/>
        </p:nvSpPr>
        <p:spPr>
          <a:xfrm>
            <a:off x="842270" y="2844224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2" indent="-276225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 dzienna (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LAeqD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176213" lvl="2">
              <a:spcBef>
                <a:spcPct val="0"/>
              </a:spcBef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od godz. 06:00 do godz. 22:00</a:t>
            </a:r>
          </a:p>
          <a:p>
            <a:pPr marL="176213" lvl="2">
              <a:spcBef>
                <a:spcPct val="0"/>
              </a:spcBef>
            </a:pPr>
            <a:endParaRPr 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 nocna (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LAeqN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176213" lvl="2">
              <a:spcBef>
                <a:spcPct val="0"/>
              </a:spcBef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od godz. 22:00 do godz. 06:00</a:t>
            </a:r>
          </a:p>
        </p:txBody>
      </p:sp>
    </p:spTree>
    <p:extLst>
      <p:ext uri="{BB962C8B-B14F-4D97-AF65-F5344CB8AC3E}">
        <p14:creationId xmlns:p14="http://schemas.microsoft.com/office/powerpoint/2010/main" val="7488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EED72-1B53-E0A2-4FA7-99D12015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3">
            <a:extLst>
              <a:ext uri="{FF2B5EF4-FFF2-40B4-BE49-F238E27FC236}">
                <a16:creationId xmlns:a16="http://schemas.microsoft.com/office/drawing/2014/main" id="{FCB8E091-9CF6-B364-EB40-6C3148997FCD}"/>
              </a:ext>
            </a:extLst>
          </p:cNvPr>
          <p:cNvSpPr txBox="1"/>
          <p:nvPr/>
        </p:nvSpPr>
        <p:spPr>
          <a:xfrm>
            <a:off x="1059679" y="392144"/>
            <a:ext cx="878988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Ruch lotniczy nad Gminą Michałowice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A3FD351-55FE-1D54-DE36-481D3C379A5F}"/>
              </a:ext>
            </a:extLst>
          </p:cNvPr>
          <p:cNvSpPr txBox="1"/>
          <p:nvPr/>
        </p:nvSpPr>
        <p:spPr>
          <a:xfrm>
            <a:off x="11408218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3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9130584-6987-031E-D7B9-95D43264A776}"/>
              </a:ext>
            </a:extLst>
          </p:cNvPr>
          <p:cNvCxnSpPr/>
          <p:nvPr/>
        </p:nvCxnSpPr>
        <p:spPr>
          <a:xfrm flipV="1">
            <a:off x="1158884" y="6262014"/>
            <a:ext cx="10443284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E7217AE3-BE89-7985-BF29-62759CCA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2" name="Obraz 11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A62C8CC9-024E-5FBB-21FD-61341783F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937" y="392144"/>
            <a:ext cx="1801483" cy="41683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4523E8C-68AE-10DD-C28C-9835C3820FE7}"/>
              </a:ext>
            </a:extLst>
          </p:cNvPr>
          <p:cNvSpPr txBox="1"/>
          <p:nvPr/>
        </p:nvSpPr>
        <p:spPr>
          <a:xfrm>
            <a:off x="564023" y="1139133"/>
            <a:ext cx="50949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Ruch lotniczy nad terenem Michałowic związany jest głównie z odejściami po starcie z progu 29 oraz w mniejszym stopniu z podejściami do lądowania na próg 11 DS-1. </a:t>
            </a:r>
          </a:p>
          <a:p>
            <a:pPr algn="just"/>
            <a:endParaRPr 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Część terenów Gminy Michałowice (ok. 20% - Opacz Kolonia, Opacz Mała, Reguły, częściowo Michałowice Osiedle) znajduje się w granicach obszaru ograniczonego użytkowania (OOU). W związku z tym na wskazanym terenie nie obowiązują dopuszczalne poziomy hałasu lotniczego, więc może występować jego zwiększone oddziaływanie. </a:t>
            </a:r>
          </a:p>
          <a:p>
            <a:pPr algn="just"/>
            <a:endParaRPr 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 terenami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Opaczy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Reguł przebiega jedna z nominalnych tras startów z progu 29 przyjęta do wyznaczenia granic OOU. </a:t>
            </a:r>
          </a:p>
          <a:p>
            <a:pPr algn="just"/>
            <a:endParaRPr 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Wyniki pomiarów ciągłych hałasu lotniczego w środowisku prowadzonych przez Zarządzającego Lotniskiem w stałych punktach pomiarowych pokazują, że ponadnormatywne oddziaływanie hałasu lotniczego w latach 2020 - 2024 utrzymane było w granicach obowiązującego OOU. Wyniki są ogólnodostępne i znajdują się na stronie internetowej Lotniska Chopina. </a:t>
            </a:r>
          </a:p>
          <a:p>
            <a:pPr eaLnBrk="1" hangingPunct="1"/>
            <a:endParaRPr lang="pl-PL" altLang="pl-PL" sz="1600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CB67ACF-D8D4-E463-8C12-0C4212BA4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65" y="1482928"/>
            <a:ext cx="6093419" cy="38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8CD6-8AFB-C1AE-A301-FF02B0F5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3">
            <a:extLst>
              <a:ext uri="{FF2B5EF4-FFF2-40B4-BE49-F238E27FC236}">
                <a16:creationId xmlns:a16="http://schemas.microsoft.com/office/drawing/2014/main" id="{F0DEF300-25FF-EC6C-73B6-960665D9891C}"/>
              </a:ext>
            </a:extLst>
          </p:cNvPr>
          <p:cNvSpPr txBox="1"/>
          <p:nvPr/>
        </p:nvSpPr>
        <p:spPr>
          <a:xfrm>
            <a:off x="1059679" y="392144"/>
            <a:ext cx="878988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Zasada zrównoważonego podejścia 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66A37F9-CA91-C14D-F201-47047CBF375F}"/>
              </a:ext>
            </a:extLst>
          </p:cNvPr>
          <p:cNvSpPr txBox="1"/>
          <p:nvPr/>
        </p:nvSpPr>
        <p:spPr>
          <a:xfrm>
            <a:off x="11408218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4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6841421-EE0A-014C-63D5-44E48A795B83}"/>
              </a:ext>
            </a:extLst>
          </p:cNvPr>
          <p:cNvCxnSpPr/>
          <p:nvPr/>
        </p:nvCxnSpPr>
        <p:spPr>
          <a:xfrm flipV="1">
            <a:off x="1158884" y="6262014"/>
            <a:ext cx="10443284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6615AE98-3304-F4F6-EE4C-1695DCE9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2" name="Obraz 11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E3394BA0-6F1A-DBA7-3BC6-1C77326F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937" y="392144"/>
            <a:ext cx="1801483" cy="41683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FA4D6CC-3489-B235-9030-91A2CB84EE8E}"/>
              </a:ext>
            </a:extLst>
          </p:cNvPr>
          <p:cNvSpPr txBox="1"/>
          <p:nvPr/>
        </p:nvSpPr>
        <p:spPr>
          <a:xfrm>
            <a:off x="564022" y="1139133"/>
            <a:ext cx="1060533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 służące minimalizowaniu oddziaływania hałasu lotniczego prowadzone są zgodnie z zasadą zrównoważonego podejścia opisaną w rozporządzeniu Parlamentu Europejskiego i Rady nr 598/2014 z dnia 16.04.2014 r.: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zmniejszenie hałasu emitowanego przez statki powietrzne u źródła</a:t>
            </a: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planowanie i zagospodarowanie przestrzenne </a:t>
            </a: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operacyjne procedury służące zmniejszeniu poziomu hałasu </a:t>
            </a: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9113" lvl="2" indent="-342900" algn="just">
              <a:spcBef>
                <a:spcPct val="0"/>
              </a:spcBef>
              <a:buAutoNum type="alphaLcParenR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ograniczenia operacyjne - niestosowanie ograniczeń operacyjnych w pierwszej kolejności, lecz dopiero po przeanalizowaniu innych środków zgodnych ze zrównoważonym podejściem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 te powinny być prowadzone przez wszystkie podmioty, które mogą mieć wpływ na ograniczenie uciążliwości hałasu lotniczego, a zarządzający lotniskiem jest jednym z wielu uczestników tego procesu.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Prawidłowe kształtowanie ładu przestrzennego wokół lotnisk stanowi kluczowy element w walce o przyjazny człowiekowi klimat akustyczny w pobliżu portów lotniczych 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6213" lvl="2" algn="just">
              <a:spcBef>
                <a:spcPct val="0"/>
              </a:spcBef>
            </a:pPr>
            <a:endParaRPr lang="pl-PL" altLang="pl-PL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2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2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6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2">
            <a:extLst>
              <a:ext uri="{FF2B5EF4-FFF2-40B4-BE49-F238E27FC236}">
                <a16:creationId xmlns:a16="http://schemas.microsoft.com/office/drawing/2014/main" id="{0A2C0747-E3B0-1583-49EF-072E4D045349}"/>
              </a:ext>
            </a:extLst>
          </p:cNvPr>
          <p:cNvSpPr txBox="1"/>
          <p:nvPr/>
        </p:nvSpPr>
        <p:spPr>
          <a:xfrm>
            <a:off x="494803" y="1375637"/>
            <a:ext cx="7760675" cy="40780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promowanie na Lotnisku Chopina statków powietrznych o najlepszych parametrach akustycznych poprzez stosowanie opłat hałasowych</a:t>
            </a: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pierwszeństwo wykorzystania dróg startowych</a:t>
            </a: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stosowanie procedur ograniczających hałas lotniczy przy starcie</a:t>
            </a: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zalecanie stosowania procedur z zachowaniem cichego podejścia (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Continous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Descent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koordynacja rozkładu lotów z uwzględnieniem systemu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Quota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zasady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ograniczenia pracy lotniska w godzinach nocnych pomiędzy 22:00 i 6:00 czasu lokalnego: zakaz wykonywania prób silników, zalecenia dla przewoźników dot. ograniczenia wykorzystania rewersu silników i stosowania wydłużonego dobiegu po lądowaniu, stosowania redukcji mocy silników podczas startu poprzez wykorzystanie pełnego dystansu drogi startowej</a:t>
            </a: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porze nocnej dopuszcza się operacje statków certyfikowanych wg Rozdz. 3, 4, 5, 10 i 14 Załącznika 16 Konwencji o międzynarodowym lotnictwie cywilnym</a:t>
            </a:r>
          </a:p>
          <a:p>
            <a:pPr marL="452438" lvl="2" indent="-276225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monitorowanie hałasu poprzez prowadzenie pomiarów ciągłych hałasu lotniczego oraz sporządzanie strategicznych map hałasu</a:t>
            </a:r>
          </a:p>
        </p:txBody>
      </p:sp>
      <p:sp>
        <p:nvSpPr>
          <p:cNvPr id="8" name="pole tekstowe 3">
            <a:extLst>
              <a:ext uri="{FF2B5EF4-FFF2-40B4-BE49-F238E27FC236}">
                <a16:creationId xmlns:a16="http://schemas.microsoft.com/office/drawing/2014/main" id="{B84DA39A-38A8-AD4F-D24F-9D719D82AC24}"/>
              </a:ext>
            </a:extLst>
          </p:cNvPr>
          <p:cNvSpPr txBox="1"/>
          <p:nvPr/>
        </p:nvSpPr>
        <p:spPr>
          <a:xfrm>
            <a:off x="494804" y="437822"/>
            <a:ext cx="634340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Podsumowanie działań prowadzonych przez PPL S.A. w zakresie ochrony przed hałasem</a:t>
            </a:r>
          </a:p>
        </p:txBody>
      </p:sp>
      <p:sp>
        <p:nvSpPr>
          <p:cNvPr id="10" name="pole tekstowe 8">
            <a:extLst>
              <a:ext uri="{FF2B5EF4-FFF2-40B4-BE49-F238E27FC236}">
                <a16:creationId xmlns:a16="http://schemas.microsoft.com/office/drawing/2014/main" id="{D0D49918-7343-4EAF-CCB9-07764F21C6AD}"/>
              </a:ext>
            </a:extLst>
          </p:cNvPr>
          <p:cNvSpPr txBox="1"/>
          <p:nvPr/>
        </p:nvSpPr>
        <p:spPr>
          <a:xfrm>
            <a:off x="7741991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5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5CEF6F1-9ED4-5E92-B4AF-998C981AC1D8}"/>
              </a:ext>
            </a:extLst>
          </p:cNvPr>
          <p:cNvCxnSpPr/>
          <p:nvPr/>
        </p:nvCxnSpPr>
        <p:spPr>
          <a:xfrm flipV="1">
            <a:off x="1144506" y="6262014"/>
            <a:ext cx="6777058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az 11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803EC5DD-817C-F220-3320-9E76EBA4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3" name="Obraz 12" descr="Obraz zawierający osoba, ubrania, na wolnym powietrzu, niebo&#10;&#10;Opis wygenerowany automatycznie">
            <a:extLst>
              <a:ext uri="{FF2B5EF4-FFF2-40B4-BE49-F238E27FC236}">
                <a16:creationId xmlns:a16="http://schemas.microsoft.com/office/drawing/2014/main" id="{9A873454-0317-3892-49D1-9908D751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25" y="-1611"/>
            <a:ext cx="3833773" cy="6860688"/>
          </a:xfrm>
          <a:prstGeom prst="rect">
            <a:avLst/>
          </a:prstGeom>
        </p:spPr>
      </p:pic>
      <p:pic>
        <p:nvPicPr>
          <p:cNvPr id="14" name="Obraz 13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914308F4-AB9E-4EEC-4CC6-11FAB514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051" y="331607"/>
            <a:ext cx="1945256" cy="5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5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2">
            <a:extLst>
              <a:ext uri="{FF2B5EF4-FFF2-40B4-BE49-F238E27FC236}">
                <a16:creationId xmlns:a16="http://schemas.microsoft.com/office/drawing/2014/main" id="{0A2C0747-E3B0-1583-49EF-072E4D045349}"/>
              </a:ext>
            </a:extLst>
          </p:cNvPr>
          <p:cNvSpPr txBox="1"/>
          <p:nvPr/>
        </p:nvSpPr>
        <p:spPr>
          <a:xfrm>
            <a:off x="390287" y="1140329"/>
            <a:ext cx="7351704" cy="39703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planowania operacji lotniczych stosowany w celu dotrzymania uwarunkowań środowiskowych przy uwzględnieniu parametrów akustycznych statków powietrznych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Quota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stosowany na Lotnisku Chopina w porze nocy, tj. pomiędzy godz. 22:00, a 06:00 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Statki powietrzne startujące i lądujące otrzymują określoną wartość punktów QC  (od 0,13 do 16) na podstawie ich certyfikatów hałasowych. Punktacja QC odzwierciedla parametry akustyczne danego typu samolotu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Koordynacja rozkładu lotów dla pory nocnej realizowana jest w oparciu o zatwierdzoną przez ULC „Zasadę Lokalną EPWA 1” (procedura pozyskiwania/przydzielania slotów dla operacji planowanych na porę nocy, opóźnionych, przyspieszonych oraz w okresach wolnych od pracy koordynatora).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procesie koordynacji punkty QC są naliczane operacjom lotniczym w ramach dostępnego limitu punktów dla jednej nocy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3">
            <a:extLst>
              <a:ext uri="{FF2B5EF4-FFF2-40B4-BE49-F238E27FC236}">
                <a16:creationId xmlns:a16="http://schemas.microsoft.com/office/drawing/2014/main" id="{B84DA39A-38A8-AD4F-D24F-9D719D82AC24}"/>
              </a:ext>
            </a:extLst>
          </p:cNvPr>
          <p:cNvSpPr txBox="1"/>
          <p:nvPr/>
        </p:nvSpPr>
        <p:spPr>
          <a:xfrm>
            <a:off x="753597" y="512528"/>
            <a:ext cx="634340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System </a:t>
            </a:r>
            <a:r>
              <a:rPr lang="pl-PL" sz="2000" b="1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Quota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 </a:t>
            </a:r>
            <a:r>
              <a:rPr lang="pl-PL" sz="2000" b="1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Count</a:t>
            </a:r>
            <a:endParaRPr lang="pl-PL" sz="2000" b="1" dirty="0">
              <a:solidFill>
                <a:schemeClr val="accent5">
                  <a:lumMod val="50000"/>
                </a:schemeClr>
              </a:solidFill>
              <a:latin typeface="Tahoma"/>
              <a:ea typeface="+mn-lt"/>
              <a:cs typeface="+mn-lt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5CEF6F1-9ED4-5E92-B4AF-998C981AC1D8}"/>
              </a:ext>
            </a:extLst>
          </p:cNvPr>
          <p:cNvCxnSpPr/>
          <p:nvPr/>
        </p:nvCxnSpPr>
        <p:spPr>
          <a:xfrm flipV="1">
            <a:off x="1144506" y="6262014"/>
            <a:ext cx="6777058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az 11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803EC5DD-817C-F220-3320-9E76EBA4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3" name="Obraz 12" descr="Obraz zawierający na wolnym powietrzu, samolot, lotnisko, pojazd&#10;&#10;Opis wygenerowany automatycznie">
            <a:extLst>
              <a:ext uri="{FF2B5EF4-FFF2-40B4-BE49-F238E27FC236}">
                <a16:creationId xmlns:a16="http://schemas.microsoft.com/office/drawing/2014/main" id="{9A873454-0317-3892-49D1-9908D751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25" y="12500"/>
            <a:ext cx="3833773" cy="6832466"/>
          </a:xfrm>
          <a:prstGeom prst="rect">
            <a:avLst/>
          </a:prstGeom>
        </p:spPr>
      </p:pic>
      <p:pic>
        <p:nvPicPr>
          <p:cNvPr id="14" name="Obraz 13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914308F4-AB9E-4EEC-4CC6-11FAB514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051" y="331607"/>
            <a:ext cx="1945256" cy="566660"/>
          </a:xfrm>
          <a:prstGeom prst="rect">
            <a:avLst/>
          </a:prstGeom>
        </p:spPr>
      </p:pic>
      <p:sp>
        <p:nvSpPr>
          <p:cNvPr id="2" name="pole tekstowe 8">
            <a:extLst>
              <a:ext uri="{FF2B5EF4-FFF2-40B4-BE49-F238E27FC236}">
                <a16:creationId xmlns:a16="http://schemas.microsoft.com/office/drawing/2014/main" id="{4CBB6AD0-94C9-1FF8-3668-4CE9CB599BB8}"/>
              </a:ext>
            </a:extLst>
          </p:cNvPr>
          <p:cNvSpPr txBox="1"/>
          <p:nvPr/>
        </p:nvSpPr>
        <p:spPr>
          <a:xfrm>
            <a:off x="7741991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668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2">
            <a:extLst>
              <a:ext uri="{FF2B5EF4-FFF2-40B4-BE49-F238E27FC236}">
                <a16:creationId xmlns:a16="http://schemas.microsoft.com/office/drawing/2014/main" id="{0A2C0747-E3B0-1583-49EF-072E4D045349}"/>
              </a:ext>
            </a:extLst>
          </p:cNvPr>
          <p:cNvSpPr txBox="1"/>
          <p:nvPr/>
        </p:nvSpPr>
        <p:spPr>
          <a:xfrm>
            <a:off x="494804" y="1471722"/>
            <a:ext cx="7426760" cy="31085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zakaz </a:t>
            </a:r>
            <a:r>
              <a:rPr lang="pl-PL" altLang="pl-PL" sz="1400" b="1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planowania</a:t>
            </a:r>
            <a:r>
              <a:rPr lang="pl-PL" altLang="pl-PL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startów i lądowań statków powietrznych w godzinach 23:30 - 5:30 (wyjątki: loty państwowe, wojskowe, ratownicze, sytuacje kryzysowe lub loty opóźnione z przyczyn niezależnych od przewoźnika)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cel: złagodzenie uciążliwości związanej z funkcjonowaniem Lotniska Chopina w porze nocnej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założenia dla wprowadzenia ww. zasady określono w oparciu o konsultacje przeprowadzone z samorządowcami sąsiadujących gmin i dzielnic oraz z przewoźnikami lotniczymi</a:t>
            </a: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2018 r., od początku sezonu letniego - uwzględnienie zasady „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w rozkładzie lotów</a:t>
            </a:r>
          </a:p>
          <a:p>
            <a:pPr marL="176213" lvl="2" algn="just">
              <a:spcBef>
                <a:spcPct val="0"/>
              </a:spcBef>
            </a:pPr>
            <a:endParaRPr lang="pl-PL" altLang="pl-PL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3">
            <a:extLst>
              <a:ext uri="{FF2B5EF4-FFF2-40B4-BE49-F238E27FC236}">
                <a16:creationId xmlns:a16="http://schemas.microsoft.com/office/drawing/2014/main" id="{B84DA39A-38A8-AD4F-D24F-9D719D82AC24}"/>
              </a:ext>
            </a:extLst>
          </p:cNvPr>
          <p:cNvSpPr txBox="1"/>
          <p:nvPr/>
        </p:nvSpPr>
        <p:spPr>
          <a:xfrm>
            <a:off x="998956" y="422433"/>
            <a:ext cx="6343401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Zasada </a:t>
            </a:r>
            <a:r>
              <a:rPr lang="pl-PL" sz="2800" b="1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Core</a:t>
            </a: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 </a:t>
            </a:r>
            <a:r>
              <a:rPr lang="pl-PL" sz="2800" b="1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+mn-lt"/>
                <a:cs typeface="+mn-lt"/>
              </a:rPr>
              <a:t>Night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Tahoma"/>
              <a:ea typeface="+mn-lt"/>
              <a:cs typeface="+mn-lt"/>
            </a:endParaRPr>
          </a:p>
        </p:txBody>
      </p:sp>
      <p:sp>
        <p:nvSpPr>
          <p:cNvPr id="10" name="pole tekstowe 8">
            <a:extLst>
              <a:ext uri="{FF2B5EF4-FFF2-40B4-BE49-F238E27FC236}">
                <a16:creationId xmlns:a16="http://schemas.microsoft.com/office/drawing/2014/main" id="{D0D49918-7343-4EAF-CCB9-07764F21C6AD}"/>
              </a:ext>
            </a:extLst>
          </p:cNvPr>
          <p:cNvSpPr txBox="1"/>
          <p:nvPr/>
        </p:nvSpPr>
        <p:spPr>
          <a:xfrm>
            <a:off x="7741991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7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5CEF6F1-9ED4-5E92-B4AF-998C981AC1D8}"/>
              </a:ext>
            </a:extLst>
          </p:cNvPr>
          <p:cNvCxnSpPr/>
          <p:nvPr/>
        </p:nvCxnSpPr>
        <p:spPr>
          <a:xfrm flipV="1">
            <a:off x="1144506" y="6262014"/>
            <a:ext cx="6777058" cy="25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az 11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803EC5DD-817C-F220-3320-9E76EBA4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pic>
        <p:nvPicPr>
          <p:cNvPr id="13" name="Obraz 12" descr="Obraz zawierający statek powietrzny, na wolnym powietrzu, transport, samolot&#10;&#10;Opis wygenerowany automatycznie">
            <a:extLst>
              <a:ext uri="{FF2B5EF4-FFF2-40B4-BE49-F238E27FC236}">
                <a16:creationId xmlns:a16="http://schemas.microsoft.com/office/drawing/2014/main" id="{9A873454-0317-3892-49D1-9908D751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25" y="12500"/>
            <a:ext cx="3833773" cy="6832466"/>
          </a:xfrm>
          <a:prstGeom prst="rect">
            <a:avLst/>
          </a:prstGeom>
        </p:spPr>
      </p:pic>
      <p:pic>
        <p:nvPicPr>
          <p:cNvPr id="14" name="Obraz 13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914308F4-AB9E-4EEC-4CC6-11FAB514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051" y="331607"/>
            <a:ext cx="1945256" cy="5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3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5AA2F5C-7898-A011-1DD0-9C2C626E1411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749DAFB0-3C7E-7C20-BC82-6F07E8497AF2}"/>
              </a:ext>
            </a:extLst>
          </p:cNvPr>
          <p:cNvSpPr txBox="1"/>
          <p:nvPr/>
        </p:nvSpPr>
        <p:spPr>
          <a:xfrm>
            <a:off x="437519" y="1810917"/>
            <a:ext cx="5086486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2032 r. planowane przenoszenie ruchu lotniczego z Lotniska Chopina na Centralny Port Komunikacyjny.</a:t>
            </a:r>
          </a:p>
          <a:p>
            <a:pPr marL="342900" indent="-342900">
              <a:buFontTx/>
              <a:buAutoNum type="arabicPeriod"/>
            </a:pPr>
            <a:endParaRPr lang="pl-PL" sz="13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marL="452438" lvl="2" indent="-276225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Aktualnie, w ramach modernizacji Lotniska Chopina, trwają prace nad raportem oddziaływania na środowisko, który wskaże prognozowany zasięg oddziaływania hałasu po realizacji inwestycji.</a:t>
            </a:r>
          </a:p>
          <a:p>
            <a:pPr marL="342900" indent="-342900">
              <a:buFontTx/>
              <a:buAutoNum type="arabicPeriod"/>
            </a:pPr>
            <a:endParaRPr lang="pl-PL" sz="13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" name="pole tekstowe 3">
            <a:extLst>
              <a:ext uri="{FF2B5EF4-FFF2-40B4-BE49-F238E27FC236}">
                <a16:creationId xmlns:a16="http://schemas.microsoft.com/office/drawing/2014/main" id="{4B09BB99-C894-896A-5604-87FBB1235612}"/>
              </a:ext>
            </a:extLst>
          </p:cNvPr>
          <p:cNvSpPr txBox="1"/>
          <p:nvPr/>
        </p:nvSpPr>
        <p:spPr>
          <a:xfrm>
            <a:off x="494805" y="842243"/>
            <a:ext cx="6343401" cy="4924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b="1" dirty="0">
                <a:solidFill>
                  <a:schemeClr val="accent1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Dalsze plany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 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Obraz 8" descr="Obraz zawierający Grafika, Czcionka, logo, tekst&#10;&#10;Opis wygenerowany automatycznie">
            <a:extLst>
              <a:ext uri="{FF2B5EF4-FFF2-40B4-BE49-F238E27FC236}">
                <a16:creationId xmlns:a16="http://schemas.microsoft.com/office/drawing/2014/main" id="{A097CCF8-5D0F-8029-23B9-5C377D8B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6" y="5852375"/>
            <a:ext cx="1807793" cy="869412"/>
          </a:xfrm>
          <a:prstGeom prst="rect">
            <a:avLst/>
          </a:prstGeom>
        </p:spPr>
      </p:pic>
      <p:sp>
        <p:nvSpPr>
          <p:cNvPr id="10" name="pole tekstowe 8">
            <a:extLst>
              <a:ext uri="{FF2B5EF4-FFF2-40B4-BE49-F238E27FC236}">
                <a16:creationId xmlns:a16="http://schemas.microsoft.com/office/drawing/2014/main" id="{EB90BD10-385C-D0A7-5962-0254B5146F6F}"/>
              </a:ext>
            </a:extLst>
          </p:cNvPr>
          <p:cNvSpPr txBox="1"/>
          <p:nvPr/>
        </p:nvSpPr>
        <p:spPr>
          <a:xfrm>
            <a:off x="4862792" y="6458637"/>
            <a:ext cx="344129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latin typeface="Tahoma"/>
                <a:ea typeface="Tahoma"/>
                <a:cs typeface="Tahoma"/>
              </a:rPr>
              <a:t>8</a:t>
            </a:r>
          </a:p>
        </p:txBody>
      </p:sp>
      <p:pic>
        <p:nvPicPr>
          <p:cNvPr id="11" name="Obraz 10" descr="Obraz zawierający na wolnym powietrzu, samolot, niebo, lotnisko&#10;&#10;Opis wygenerowany automatycznie">
            <a:extLst>
              <a:ext uri="{FF2B5EF4-FFF2-40B4-BE49-F238E27FC236}">
                <a16:creationId xmlns:a16="http://schemas.microsoft.com/office/drawing/2014/main" id="{6A0B0F8B-0C3E-009C-AF84-13258907B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" r="2579"/>
          <a:stretch/>
        </p:blipFill>
        <p:spPr>
          <a:xfrm>
            <a:off x="5673306" y="-3782"/>
            <a:ext cx="6515207" cy="6869533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ACAE609-383E-8D94-082A-A6ABA3069898}"/>
              </a:ext>
            </a:extLst>
          </p:cNvPr>
          <p:cNvCxnSpPr/>
          <p:nvPr/>
        </p:nvCxnSpPr>
        <p:spPr>
          <a:xfrm flipV="1">
            <a:off x="944898" y="6269835"/>
            <a:ext cx="4089428" cy="158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724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954</Words>
  <Application>Microsoft Office PowerPoint</Application>
  <PresentationFormat>Panoramiczny</PresentationFormat>
  <Paragraphs>85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Wieczorek, Agnieszka</dc:creator>
  <cp:lastModifiedBy>Wydmańska, Marzena</cp:lastModifiedBy>
  <cp:revision>297</cp:revision>
  <dcterms:created xsi:type="dcterms:W3CDTF">2012-08-15T16:54:36Z</dcterms:created>
  <dcterms:modified xsi:type="dcterms:W3CDTF">2025-01-13T14:58:42Z</dcterms:modified>
</cp:coreProperties>
</file>